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4" r:id="rId2"/>
    <p:sldId id="261" r:id="rId3"/>
    <p:sldId id="262" r:id="rId4"/>
    <p:sldId id="260" r:id="rId5"/>
    <p:sldId id="275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109FF-8069-4928-9135-51601E61EFD8}" v="8" dt="2024-07-28T21:59:27.672"/>
    <p1510:client id="{E647D014-78A3-4B2C-9C93-D9291B2A3A7D}" v="1" dt="2024-07-28T22:47:50.808"/>
  </p1510:revLst>
</p1510:revInfo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lly Marina Calixto Camargo" userId="8902db81-4b7e-4100-b2dd-f31a5938f7fa" providerId="ADAL" clId="{E647D014-78A3-4B2C-9C93-D9291B2A3A7D}"/>
    <pc:docChg chg="modSld modMainMaster">
      <pc:chgData name="Zully Marina Calixto Camargo" userId="8902db81-4b7e-4100-b2dd-f31a5938f7fa" providerId="ADAL" clId="{E647D014-78A3-4B2C-9C93-D9291B2A3A7D}" dt="2024-07-28T22:47:54.597" v="1" actId="1076"/>
      <pc:docMkLst>
        <pc:docMk/>
      </pc:docMkLst>
      <pc:sldChg chg="modSp mod">
        <pc:chgData name="Zully Marina Calixto Camargo" userId="8902db81-4b7e-4100-b2dd-f31a5938f7fa" providerId="ADAL" clId="{E647D014-78A3-4B2C-9C93-D9291B2A3A7D}" dt="2024-07-28T22:47:54.597" v="1" actId="1076"/>
        <pc:sldMkLst>
          <pc:docMk/>
          <pc:sldMk cId="1691646817" sldId="274"/>
        </pc:sldMkLst>
        <pc:picChg chg="mod">
          <ac:chgData name="Zully Marina Calixto Camargo" userId="8902db81-4b7e-4100-b2dd-f31a5938f7fa" providerId="ADAL" clId="{E647D014-78A3-4B2C-9C93-D9291B2A3A7D}" dt="2024-07-28T22:47:54.597" v="1" actId="1076"/>
          <ac:picMkLst>
            <pc:docMk/>
            <pc:sldMk cId="1691646817" sldId="274"/>
            <ac:picMk id="4" creationId="{6C9FF2AA-9D4F-824F-8355-CDE8C019DDA1}"/>
          </ac:picMkLst>
        </pc:picChg>
      </pc:sldChg>
      <pc:sldMasterChg chg="modSldLayout">
        <pc:chgData name="Zully Marina Calixto Camargo" userId="8902db81-4b7e-4100-b2dd-f31a5938f7fa" providerId="ADAL" clId="{E647D014-78A3-4B2C-9C93-D9291B2A3A7D}" dt="2024-07-28T22:47:50.808" v="0"/>
        <pc:sldMasterMkLst>
          <pc:docMk/>
          <pc:sldMasterMk cId="2152040058" sldId="2147483648"/>
        </pc:sldMasterMkLst>
        <pc:sldLayoutChg chg="addSp modSp">
          <pc:chgData name="Zully Marina Calixto Camargo" userId="8902db81-4b7e-4100-b2dd-f31a5938f7fa" providerId="ADAL" clId="{E647D014-78A3-4B2C-9C93-D9291B2A3A7D}" dt="2024-07-28T22:47:50.808" v="0"/>
          <pc:sldLayoutMkLst>
            <pc:docMk/>
            <pc:sldMasterMk cId="2152040058" sldId="2147483648"/>
            <pc:sldLayoutMk cId="3906172480" sldId="2147483649"/>
          </pc:sldLayoutMkLst>
          <pc:picChg chg="add mod">
            <ac:chgData name="Zully Marina Calixto Camargo" userId="8902db81-4b7e-4100-b2dd-f31a5938f7fa" providerId="ADAL" clId="{E647D014-78A3-4B2C-9C93-D9291B2A3A7D}" dt="2024-07-28T22:47:50.808" v="0"/>
            <ac:picMkLst>
              <pc:docMk/>
              <pc:sldMasterMk cId="2152040058" sldId="2147483648"/>
              <pc:sldLayoutMk cId="3906172480" sldId="2147483649"/>
              <ac:picMk id="7" creationId="{09E659A1-BD1F-B137-2582-B315923A4AAE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E846-964E-478C-AA63-EEFC5E18E070}" type="datetimeFigureOut">
              <a:rPr lang="es-ES" smtClean="0"/>
              <a:t>29/07/2024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80D4-7A5A-4CDB-B409-ABE533486B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09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918E-5EA8-11C4-C897-1475C883D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7D113-4F5D-13A3-8098-ACAD3FCFF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01DF4-FDEB-8A09-0A27-BFD3746F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E366-8242-424F-8402-4E0933C83F4A}" type="datetime1">
              <a:rPr lang="es-ES" smtClean="0"/>
              <a:t>29/07/2024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86D3B-61EA-A6BE-8596-6F01BF23D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EEA45-AF3C-052F-62ED-007A2B2F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6346C39-3AA6-E64C-94CF-F060F93C26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13" y="-446110"/>
            <a:ext cx="2637534" cy="203809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26B2C46-A61E-5056-262C-66E54B823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r="27251"/>
          <a:stretch/>
        </p:blipFill>
        <p:spPr>
          <a:xfrm>
            <a:off x="10293831" y="1591984"/>
            <a:ext cx="1949450" cy="50673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9E659A1-BD1F-B137-2582-B315923A4A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7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AD73-0934-A613-222C-CB4A1BF2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DF75B-F28A-4721-ADD0-6FB14AADA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C5F90-182F-DA47-1830-34274CAA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899-B22E-4B58-B331-D91C579DA2AA}" type="datetime1">
              <a:rPr lang="es-ES" smtClean="0"/>
              <a:t>29/07/2024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D1073-E153-9BE8-4DC1-10A7657F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8EE9C-DC58-18CC-D169-80A7768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73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ADFC0-DD45-9E9C-AD11-D1AE2871F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E7225-0504-C905-6629-0D9CF412C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21951-46F7-BF39-C1C7-EC812244B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0669-A536-4B75-8F83-A058D2F5EA49}" type="datetime1">
              <a:rPr lang="es-ES" smtClean="0"/>
              <a:t>29/07/2024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C544C-64C8-C0A2-8BEC-CF801356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3AACA-9B28-FB6D-D399-934449FF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73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AD4A-7BDB-4389-AF53-0C76E06D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92F8-4223-651D-6A9D-8077391E6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8D7CF-1A15-BD0B-508A-ABD48BD7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78DE-B9FC-417A-826B-CB1415D5599E}" type="datetime1">
              <a:rPr lang="es-ES" smtClean="0"/>
              <a:t>29/07/2024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553F7-55AA-5FBF-1F82-9F291277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4942-8707-DAF3-5FD5-8F1246F3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5793AD-9841-BB4F-A10E-EFC9C9C848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8A407F-D595-7745-93BD-461A6D7EAD85}"/>
              </a:ext>
            </a:extLst>
          </p:cNvPr>
          <p:cNvSpPr/>
          <p:nvPr userDrawn="1"/>
        </p:nvSpPr>
        <p:spPr>
          <a:xfrm>
            <a:off x="8144435" y="448096"/>
            <a:ext cx="4038600" cy="885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664629A-1E82-A940-9388-DF3133A792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159" y="-446111"/>
            <a:ext cx="2812158" cy="217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0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E320-E04F-D568-69C0-C07757EB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7B311-89C3-5860-ED1A-9E2F91678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2E470-DFB8-565A-411B-4F65ABCE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00EA-6357-4413-A1DF-86543A421A59}" type="datetime1">
              <a:rPr lang="es-ES" smtClean="0"/>
              <a:t>29/07/2024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4735A-67E8-DB29-7474-95E6046F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356ED-E895-B7C0-8DFB-8E9B2003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4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6682-70D4-3099-0FB5-1ED3C71A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2749B-F368-78E8-6B61-23E575A9A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E2E07-F817-046B-2823-A5B22AFFB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ECE48-3210-5B12-84C3-68AAFE90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54BD-15BF-4A94-B7AB-D412BD50C5E9}" type="datetime1">
              <a:rPr lang="es-ES" smtClean="0"/>
              <a:t>29/07/2024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B5D58-22CC-2D9A-69D2-9174FFA4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8F641-FD27-3026-FCB4-F85BC618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76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8AF2-E78B-CAD0-85F4-CBF903F8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DBC3F-4789-024D-8915-71F2F7767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92D41-F582-C9CC-0B6A-5486D135A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2A447-1EB1-FA2C-141F-08DEFE325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227C9-68CF-B138-5EA4-C704F8EE5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AE279-8A4C-4294-5529-2B409C93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39C-0B16-4290-A6BF-75D3B368A007}" type="datetime1">
              <a:rPr lang="es-ES" smtClean="0"/>
              <a:t>29/07/2024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7E941-65C8-717B-A94E-5F269A08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8D95C-8CBA-AD77-EE50-40E361C3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6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1984-540C-012B-C025-E8CFD48E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A8CE3-9C27-C43A-1BA4-39C89E9B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6ACD-FCCB-489C-809D-4B6DB9110F7A}" type="datetime1">
              <a:rPr lang="es-ES" smtClean="0"/>
              <a:t>29/07/2024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AEDDA-0C55-C0D8-0E3D-AC33D0CE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AEC76-213F-B24C-4AD1-F0E2CEBB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93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7A598-ACFF-8F1D-D1A0-3B3EE788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ED67-27B1-4DDB-B3CA-723172AFD405}" type="datetime1">
              <a:rPr lang="es-ES" smtClean="0"/>
              <a:t>29/07/2024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80E01-2B9B-14A9-7191-2D0D0C0F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20A80-11F4-D751-5F44-5169FBD0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36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43FB-0ED2-F413-A89A-74276290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9B599-827A-BA69-B1E7-961938B46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6CEFD-DD19-20A2-7D55-A4E27EE68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50720-8EED-8BCF-ACF4-22ED42BD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D562-0FD8-4444-A106-EA96D4FB48D1}" type="datetime1">
              <a:rPr lang="es-ES" smtClean="0"/>
              <a:t>29/07/2024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546E4-EB23-10B5-A1ED-327CC620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667B0-269E-5947-BAE8-09EE3B21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3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FD6C-DDC3-6763-786F-62E78680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E62F8-68BA-E86C-DC40-CAAF1A7B9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B6112-3B8C-FF7A-8E01-2691C03E6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EB0AE-73DC-6218-5541-F796ABD2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9FFB-8330-4689-BF75-A4A9EC132936}" type="datetime1">
              <a:rPr lang="es-ES" smtClean="0"/>
              <a:t>29/07/2024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56D66-5A7F-5BA8-1AEB-F4660325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59BFC-C2C4-5EC2-4BD0-50B8EA96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8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C164E-6D6E-5FB2-431F-8186A141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CB6D4-4186-5D7A-D10F-EE19BC65B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10E2B-1186-57C7-6C8F-8CEECAC39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C977D-7371-4F5C-A6DE-DCD85D09C5C6}" type="datetime1">
              <a:rPr lang="es-ES" smtClean="0"/>
              <a:t>29/07/2024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5695A-E6D8-711B-1284-D6CFF0990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B4D46-5FAE-B51E-47BD-62BC0B04C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0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9FF2AA-9D4F-824F-8355-CDE8C019D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4A4F8DBC-F6B8-7545-AB84-FD3746518BD1}"/>
              </a:ext>
            </a:extLst>
          </p:cNvPr>
          <p:cNvSpPr txBox="1"/>
          <p:nvPr/>
        </p:nvSpPr>
        <p:spPr>
          <a:xfrm>
            <a:off x="9062263" y="2963744"/>
            <a:ext cx="2335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Montserrat" pitchFamily="2" charset="77"/>
              </a:rPr>
              <a:t>Regional Aeronáutica Occidente.</a:t>
            </a:r>
          </a:p>
        </p:txBody>
      </p:sp>
      <p:pic>
        <p:nvPicPr>
          <p:cNvPr id="8" name="Gráfico 7" descr="Airplane con relleno sólido">
            <a:extLst>
              <a:ext uri="{FF2B5EF4-FFF2-40B4-BE49-F238E27FC236}">
                <a16:creationId xmlns:a16="http://schemas.microsoft.com/office/drawing/2014/main" id="{B95CBD5A-8B59-3C4F-A7DF-6B89D53F01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8808458">
            <a:off x="7242747" y="588364"/>
            <a:ext cx="914400" cy="9144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FCB0B78-502F-2D48-B0C1-420203F31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614462" y="2666840"/>
            <a:ext cx="121617" cy="185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4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E332CCE-EDA1-8146-9B71-7ACCBD81259A}"/>
              </a:ext>
            </a:extLst>
          </p:cNvPr>
          <p:cNvSpPr txBox="1"/>
          <p:nvPr/>
        </p:nvSpPr>
        <p:spPr>
          <a:xfrm>
            <a:off x="1202646" y="2070133"/>
            <a:ext cx="3796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ontserrat" pitchFamily="2" charset="77"/>
              </a:rPr>
              <a:t>Proyectos de inversión 2024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3AF46C49-BA0E-4D45-900D-13FDAB2ED71C}"/>
              </a:ext>
            </a:extLst>
          </p:cNvPr>
          <p:cNvSpPr txBox="1"/>
          <p:nvPr/>
        </p:nvSpPr>
        <p:spPr>
          <a:xfrm>
            <a:off x="1166070" y="3092080"/>
            <a:ext cx="4149642" cy="67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s-CO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Los recursos a ejecutar por parte de la Dirección Regional Occidente de la Aerocivil durante la vigencia 2024 están dirigidos a:</a:t>
            </a:r>
            <a:endParaRPr lang="es-CO" sz="1200" b="1" kern="1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BA579D9-4D02-564B-944A-575BD4F57B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57710"/>
          <a:stretch/>
        </p:blipFill>
        <p:spPr>
          <a:xfrm rot="10800000">
            <a:off x="-1" y="1373476"/>
            <a:ext cx="1133249" cy="50673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509DC56-76C5-954E-E557-85D58DD87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657919"/>
              </p:ext>
            </p:extLst>
          </p:nvPr>
        </p:nvGraphicFramePr>
        <p:xfrm>
          <a:off x="1254838" y="3864863"/>
          <a:ext cx="4060874" cy="1304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6861">
                  <a:extLst>
                    <a:ext uri="{9D8B030D-6E8A-4147-A177-3AD203B41FA5}">
                      <a16:colId xmlns:a16="http://schemas.microsoft.com/office/drawing/2014/main" val="3614873210"/>
                    </a:ext>
                  </a:extLst>
                </a:gridCol>
                <a:gridCol w="1534292">
                  <a:extLst>
                    <a:ext uri="{9D8B030D-6E8A-4147-A177-3AD203B41FA5}">
                      <a16:colId xmlns:a16="http://schemas.microsoft.com/office/drawing/2014/main" val="3549481809"/>
                    </a:ext>
                  </a:extLst>
                </a:gridCol>
                <a:gridCol w="919721">
                  <a:extLst>
                    <a:ext uri="{9D8B030D-6E8A-4147-A177-3AD203B41FA5}">
                      <a16:colId xmlns:a16="http://schemas.microsoft.com/office/drawing/2014/main" val="4261387306"/>
                    </a:ext>
                  </a:extLst>
                </a:gridCol>
              </a:tblGrid>
              <a:tr h="826363">
                <a:tc>
                  <a:txBody>
                    <a:bodyPr/>
                    <a:lstStyle/>
                    <a:p>
                      <a:pPr marL="0" lvl="0" indent="0" algn="ctr" defTabSz="914400" rtl="0" eaLnBrk="1" fontAlgn="ctr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200" b="1" kern="1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RESUMEN INFORMACIÓN PROYECTOS</a:t>
                      </a:r>
                      <a:endParaRPr lang="es-CO" sz="1200" b="1" kern="100" dirty="0">
                        <a:solidFill>
                          <a:schemeClr val="bg1"/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ctr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200" b="1" kern="1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PRESUPUESTO ESTIMADO </a:t>
                      </a:r>
                      <a:endParaRPr lang="es-CO" sz="1200" b="1" kern="100" dirty="0">
                        <a:solidFill>
                          <a:schemeClr val="bg1"/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ctr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200" b="1" kern="1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CANTIDAD PROCESOS</a:t>
                      </a:r>
                      <a:endParaRPr lang="es-CO" sz="1200" b="1" kern="100" dirty="0">
                        <a:solidFill>
                          <a:schemeClr val="bg1"/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1853606"/>
                  </a:ext>
                </a:extLst>
              </a:tr>
              <a:tr h="275278"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Mejoramiento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 $     786.000.000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MX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  <a:cs typeface="Calibri" panose="020F0502020204030204" pitchFamily="34" charset="0"/>
                        </a:rPr>
                        <a:t>4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9595518"/>
                  </a:ext>
                </a:extLst>
              </a:tr>
              <a:tr h="184955"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Otras contrataciones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 $     525.000.000 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MX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  <a:cs typeface="Calibri" panose="020F0502020204030204" pitchFamily="34" charset="0"/>
                        </a:rPr>
                        <a:t>1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1097434"/>
                  </a:ext>
                </a:extLst>
              </a:tr>
            </a:tbl>
          </a:graphicData>
        </a:graphic>
      </p:graphicFrame>
      <p:pic>
        <p:nvPicPr>
          <p:cNvPr id="3074" name="Picture 2" descr="Aeropuerto de Cali estrena edificio internacional | Negocios | Portafolio">
            <a:extLst>
              <a:ext uri="{FF2B5EF4-FFF2-40B4-BE49-F238E27FC236}">
                <a16:creationId xmlns:a16="http://schemas.microsoft.com/office/drawing/2014/main" id="{AEE414FA-5E41-3E38-410D-13740F405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54" y="2070133"/>
            <a:ext cx="4353910" cy="326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8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E332CCE-EDA1-8146-9B71-7ACCBD81259A}"/>
              </a:ext>
            </a:extLst>
          </p:cNvPr>
          <p:cNvSpPr txBox="1"/>
          <p:nvPr/>
        </p:nvSpPr>
        <p:spPr>
          <a:xfrm>
            <a:off x="1202646" y="1065839"/>
            <a:ext cx="2829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ontserrat" pitchFamily="2" charset="77"/>
              </a:rPr>
              <a:t>Proyectos transversales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7811F326-6E41-444D-B962-4F8BDDD37A82}"/>
              </a:ext>
            </a:extLst>
          </p:cNvPr>
          <p:cNvSpPr txBox="1">
            <a:spLocks/>
          </p:cNvSpPr>
          <p:nvPr/>
        </p:nvSpPr>
        <p:spPr>
          <a:xfrm>
            <a:off x="1722910" y="2809298"/>
            <a:ext cx="3955250" cy="2718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7000"/>
              </a:lnSpc>
              <a:buNone/>
            </a:pPr>
            <a:r>
              <a:rPr lang="es-ES" sz="12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Realizar control de vegetación mediante poda y/o tala de individuos arbóreos y la respectiva compensación forestal por lotes aeropuertos </a:t>
            </a:r>
          </a:p>
          <a:p>
            <a:pPr algn="l">
              <a:lnSpc>
                <a:spcPct val="107000"/>
              </a:lnSpc>
            </a:pPr>
            <a:r>
              <a:rPr lang="es-ES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$ 525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.000.000</a:t>
            </a:r>
            <a:endParaRPr lang="es-ES" sz="1200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es-MX" sz="12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Adquirir baterías para los sistemas de los aeropuertos de la regional </a:t>
            </a:r>
            <a:r>
              <a:rPr lang="es-ES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$ 25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0.000.000</a:t>
            </a:r>
            <a:endParaRPr lang="es-ES" sz="1200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es-MX" sz="12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Realizar actividades orientadas a simulacros enfocados a la seguridad operacional y seguridad aeroportuaria </a:t>
            </a:r>
            <a:r>
              <a:rPr lang="es-MX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$176.000.000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4B670F6-7A02-0043-8019-BDC1C224AF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57710"/>
          <a:stretch/>
        </p:blipFill>
        <p:spPr>
          <a:xfrm rot="10800000">
            <a:off x="-29981" y="1373476"/>
            <a:ext cx="1133249" cy="5067300"/>
          </a:xfrm>
          <a:prstGeom prst="rect">
            <a:avLst/>
          </a:prstGeom>
          <a:noFill/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30AEF317-B101-87C6-0265-4490A2F34DBF}"/>
              </a:ext>
            </a:extLst>
          </p:cNvPr>
          <p:cNvSpPr txBox="1"/>
          <p:nvPr/>
        </p:nvSpPr>
        <p:spPr>
          <a:xfrm>
            <a:off x="1295597" y="2347634"/>
            <a:ext cx="4417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Julio</a:t>
            </a:r>
          </a:p>
        </p:txBody>
      </p:sp>
      <p:pic>
        <p:nvPicPr>
          <p:cNvPr id="18" name="Gráfico 17" descr="Eye con relleno sólido">
            <a:extLst>
              <a:ext uri="{FF2B5EF4-FFF2-40B4-BE49-F238E27FC236}">
                <a16:creationId xmlns:a16="http://schemas.microsoft.com/office/drawing/2014/main" id="{1F22E3DC-0D6B-1198-6CA5-903EBEC43AE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91871" y="4601156"/>
            <a:ext cx="307129" cy="307129"/>
          </a:xfrm>
          <a:prstGeom prst="rect">
            <a:avLst/>
          </a:prstGeom>
        </p:spPr>
      </p:pic>
      <p:pic>
        <p:nvPicPr>
          <p:cNvPr id="1026" name="Picture 2" descr="ilustración vectorial gráfico del icono de la batería ...">
            <a:extLst>
              <a:ext uri="{FF2B5EF4-FFF2-40B4-BE49-F238E27FC236}">
                <a16:creationId xmlns:a16="http://schemas.microsoft.com/office/drawing/2014/main" id="{B997EFB4-CD34-229E-2944-26272ADCB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19" y="4048702"/>
            <a:ext cx="350251" cy="35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1A3C13-8F2E-216A-E058-449D3463CA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939"/>
          <a:stretch/>
        </p:blipFill>
        <p:spPr>
          <a:xfrm>
            <a:off x="6370819" y="3833920"/>
            <a:ext cx="4719323" cy="2148729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429FAA53-DBA9-8354-2F1F-317F7ED4E8DB}"/>
              </a:ext>
            </a:extLst>
          </p:cNvPr>
          <p:cNvSpPr txBox="1"/>
          <p:nvPr/>
        </p:nvSpPr>
        <p:spPr>
          <a:xfrm>
            <a:off x="6218505" y="2347633"/>
            <a:ext cx="408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Agosto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FC432E-A98E-8CBA-E04C-FD3FB2BF4E7D}"/>
              </a:ext>
            </a:extLst>
          </p:cNvPr>
          <p:cNvSpPr txBox="1"/>
          <p:nvPr/>
        </p:nvSpPr>
        <p:spPr>
          <a:xfrm>
            <a:off x="6370819" y="2952779"/>
            <a:ext cx="4567122" cy="673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ct val="107000"/>
              </a:lnSpc>
              <a:buNone/>
            </a:pPr>
            <a:r>
              <a:rPr lang="es-MX" sz="12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Adquirir bolsa de repuestos </a:t>
            </a:r>
            <a:r>
              <a:rPr lang="es-MX" sz="1200" kern="0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bombilleria</a:t>
            </a:r>
            <a:r>
              <a:rPr lang="es-MX" sz="12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 de áreas públicas para los aeropuertos </a:t>
            </a:r>
            <a:r>
              <a:rPr lang="es-MX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$150.000.000</a:t>
            </a:r>
          </a:p>
          <a:p>
            <a:pPr marL="0" lvl="0" indent="0" algn="just">
              <a:lnSpc>
                <a:spcPct val="107000"/>
              </a:lnSpc>
              <a:buNone/>
            </a:pPr>
            <a:endParaRPr lang="es-MX" sz="1200" b="1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F9FC1FE-6833-464C-EE6E-84D555EC8F3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7399" y="3030037"/>
            <a:ext cx="457201" cy="45720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4770DC1-782A-5A3C-B8BC-62470FA2B8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3691" y="3093691"/>
            <a:ext cx="335309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9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94BD97C6-2A5E-244F-95E9-8F356988CE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7251"/>
          <a:stretch/>
        </p:blipFill>
        <p:spPr>
          <a:xfrm>
            <a:off x="10242550" y="1373476"/>
            <a:ext cx="1949450" cy="5067300"/>
          </a:xfrm>
          <a:prstGeom prst="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F848DCF2-9962-0F48-A9A7-11B8FAE3753A}"/>
              </a:ext>
            </a:extLst>
          </p:cNvPr>
          <p:cNvSpPr txBox="1"/>
          <p:nvPr/>
        </p:nvSpPr>
        <p:spPr>
          <a:xfrm>
            <a:off x="2013413" y="3241674"/>
            <a:ext cx="476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1200" kern="100" dirty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Realizar mantenimiento incluye repuestos  a los equipos y/o sistemas de identificación biométrica terminales de datos y sistemas complementarios Aeropuerto Cali, Buenaventura y Tumaco </a:t>
            </a:r>
            <a:r>
              <a:rPr lang="es-ES" sz="1200" b="1" kern="100" dirty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$ 210.000.000</a:t>
            </a:r>
            <a:endParaRPr lang="es-CO" sz="1200" b="1" kern="0" dirty="0">
              <a:solidFill>
                <a:schemeClr val="bg2">
                  <a:lumMod val="50000"/>
                </a:schemeClr>
              </a:solidFill>
              <a:effectLst/>
              <a:latin typeface="Montserrat" pitchFamily="2" charset="77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E2AF3A8-B4D7-404D-AC8E-6B13579BF32E}"/>
              </a:ext>
            </a:extLst>
          </p:cNvPr>
          <p:cNvSpPr txBox="1"/>
          <p:nvPr/>
        </p:nvSpPr>
        <p:spPr>
          <a:xfrm>
            <a:off x="2013413" y="2606243"/>
            <a:ext cx="408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Agosto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5F8AAD1-2282-3246-845C-E1E0E5EA7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57710"/>
          <a:stretch/>
        </p:blipFill>
        <p:spPr>
          <a:xfrm rot="10800000">
            <a:off x="-1" y="1373476"/>
            <a:ext cx="1133249" cy="5067300"/>
          </a:xfrm>
          <a:prstGeom prst="rect">
            <a:avLst/>
          </a:prstGeom>
        </p:spPr>
      </p:pic>
      <p:pic>
        <p:nvPicPr>
          <p:cNvPr id="4" name="Gráfico 3" descr="Eye con relleno sólido">
            <a:extLst>
              <a:ext uri="{FF2B5EF4-FFF2-40B4-BE49-F238E27FC236}">
                <a16:creationId xmlns:a16="http://schemas.microsoft.com/office/drawing/2014/main" id="{C5FABE56-BA4A-77AA-52AC-A30114DCA8E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35158" y="3250315"/>
            <a:ext cx="378255" cy="37825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2B9A616-8AAE-8B95-4C40-B4DED7A1A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4756" y="2621347"/>
            <a:ext cx="3687276" cy="20716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D05665E-1703-A157-0DED-52807DD9B774}"/>
              </a:ext>
            </a:extLst>
          </p:cNvPr>
          <p:cNvSpPr txBox="1"/>
          <p:nvPr/>
        </p:nvSpPr>
        <p:spPr>
          <a:xfrm>
            <a:off x="2013413" y="1823036"/>
            <a:ext cx="6093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>
                <a:latin typeface="Montserrat" pitchFamily="2" charset="77"/>
              </a:rPr>
              <a:t>Aeropuertos </a:t>
            </a:r>
          </a:p>
          <a:p>
            <a:r>
              <a:rPr lang="es-CO" b="1" dirty="0">
                <a:latin typeface="Montserrat" pitchFamily="2" charset="77"/>
              </a:rPr>
              <a:t>Guapi, Buenaventura y Tumaco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6222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9FF2AA-9D4F-824F-8355-CDE8C019D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9960"/>
            <a:ext cx="12192000" cy="6858000"/>
          </a:xfrm>
          <a:prstGeom prst="rect">
            <a:avLst/>
          </a:prstGeom>
        </p:spPr>
      </p:pic>
      <p:pic>
        <p:nvPicPr>
          <p:cNvPr id="8" name="Gráfico 7" descr="Airplane con relleno sólido">
            <a:extLst>
              <a:ext uri="{FF2B5EF4-FFF2-40B4-BE49-F238E27FC236}">
                <a16:creationId xmlns:a16="http://schemas.microsoft.com/office/drawing/2014/main" id="{B95CBD5A-8B59-3C4F-A7DF-6B89D53F01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8808458">
            <a:off x="7242747" y="588364"/>
            <a:ext cx="914400" cy="91440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C86DC20-1CE1-984B-9C05-7098463E4E7A}"/>
              </a:ext>
            </a:extLst>
          </p:cNvPr>
          <p:cNvSpPr txBox="1">
            <a:spLocks/>
          </p:cNvSpPr>
          <p:nvPr/>
        </p:nvSpPr>
        <p:spPr>
          <a:xfrm>
            <a:off x="1975538" y="3942832"/>
            <a:ext cx="3821038" cy="827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800" b="1" dirty="0">
                <a:latin typeface="Montserrat" pitchFamily="2" charset="77"/>
              </a:rPr>
              <a:t>¡Muchas Gracias! </a:t>
            </a:r>
            <a:endParaRPr lang="es-CO" sz="2800" b="1" dirty="0">
              <a:latin typeface="Montserrat" pitchFamily="2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6F2E27-1BF0-7C4C-9D9C-4BC96820D619}"/>
              </a:ext>
            </a:extLst>
          </p:cNvPr>
          <p:cNvSpPr txBox="1"/>
          <p:nvPr/>
        </p:nvSpPr>
        <p:spPr>
          <a:xfrm>
            <a:off x="1975538" y="2301198"/>
            <a:ext cx="3905250" cy="1351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kern="100" dirty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Nuestro propósito es el mejoramiento continuo del proceso de compra y contratación pública.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600" kern="100" dirty="0">
              <a:solidFill>
                <a:schemeClr val="bg2">
                  <a:lumMod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12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FBE0BDA2283544F9B056586E3068FE6" ma:contentTypeVersion="2" ma:contentTypeDescription="Crear nuevo documento." ma:contentTypeScope="" ma:versionID="e2b5e4fed55db381ef03c13722ce0f36">
  <xsd:schema xmlns:xsd="http://www.w3.org/2001/XMLSchema" xmlns:xs="http://www.w3.org/2001/XMLSchema" xmlns:p="http://schemas.microsoft.com/office/2006/metadata/properties" xmlns:ns2="fa4966e2-ab1e-41a5-bcc1-6d2efb26a169" targetNamespace="http://schemas.microsoft.com/office/2006/metadata/properties" ma:root="true" ma:fieldsID="f0b9220d3a4e8122ed90383c1bf46bd0" ns2:_="">
    <xsd:import namespace="fa4966e2-ab1e-41a5-bcc1-6d2efb26a169"/>
    <xsd:element name="properties">
      <xsd:complexType>
        <xsd:sequence>
          <xsd:element name="documentManagement">
            <xsd:complexType>
              <xsd:all>
                <xsd:element ref="ns2:Formato" minOccurs="0"/>
                <xsd:element ref="ns2: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4966e2-ab1e-41a5-bcc1-6d2efb26a169" elementFormDefault="qualified">
    <xsd:import namespace="http://schemas.microsoft.com/office/2006/documentManagement/types"/>
    <xsd:import namespace="http://schemas.microsoft.com/office/infopath/2007/PartnerControls"/>
    <xsd:element name="Formato" ma:index="8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categoria" ma:index="9" nillable="true" ma:displayName="categoria" ma:default="Capacitación" ma:format="Dropdown" ma:internalName="categoria">
      <xsd:simpleType>
        <xsd:restriction base="dms:Choice">
          <xsd:enumeration value="Introducción"/>
          <xsd:enumeration value="Capacitación"/>
          <xsd:enumeration value="Capítulo I"/>
          <xsd:enumeration value="Capítulo III"/>
          <xsd:enumeration value="Capítulo III"/>
          <xsd:enumeration value="Capítulo IV"/>
          <xsd:enumeration value="Capítulo V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a xmlns="fa4966e2-ab1e-41a5-bcc1-6d2efb26a169">Capacitación</categoria>
    <Formato xmlns="fa4966e2-ab1e-41a5-bcc1-6d2efb26a169">/Style%20Library/Images/ppt.svg</Formato>
  </documentManagement>
</p:properties>
</file>

<file path=customXml/itemProps1.xml><?xml version="1.0" encoding="utf-8"?>
<ds:datastoreItem xmlns:ds="http://schemas.openxmlformats.org/officeDocument/2006/customXml" ds:itemID="{95466D81-A27F-45BD-B339-4CD7146C86BA}"/>
</file>

<file path=customXml/itemProps2.xml><?xml version="1.0" encoding="utf-8"?>
<ds:datastoreItem xmlns:ds="http://schemas.openxmlformats.org/officeDocument/2006/customXml" ds:itemID="{7CDCDE6B-B4D4-4B16-AF88-CB8BFE75AD91}"/>
</file>

<file path=customXml/itemProps3.xml><?xml version="1.0" encoding="utf-8"?>
<ds:datastoreItem xmlns:ds="http://schemas.openxmlformats.org/officeDocument/2006/customXml" ds:itemID="{2879C55B-3D4E-4D49-9A97-8BEBD38B9E83}"/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167</Words>
  <Application>Microsoft Office PowerPoint</Application>
  <PresentationFormat>Panorámica</PresentationFormat>
  <Paragraphs>26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eduardo cetina pineda</dc:creator>
  <cp:lastModifiedBy>Gloria Amparo Montealegre Íbañez</cp:lastModifiedBy>
  <cp:revision>112</cp:revision>
  <dcterms:created xsi:type="dcterms:W3CDTF">2022-08-21T22:49:05Z</dcterms:created>
  <dcterms:modified xsi:type="dcterms:W3CDTF">2024-07-29T19:45:08Z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0x010100DFBE0BDA2283544F9B056586E3068FE6</vt:lpwstr>
  </property>
</Properties>
</file>